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03" r:id="rId6"/>
    <p:sldId id="302" r:id="rId7"/>
    <p:sldId id="301" r:id="rId8"/>
    <p:sldId id="304" r:id="rId9"/>
    <p:sldId id="305" r:id="rId10"/>
    <p:sldId id="270" r:id="rId11"/>
    <p:sldId id="307" r:id="rId12"/>
    <p:sldId id="286" r:id="rId13"/>
    <p:sldId id="298" r:id="rId14"/>
    <p:sldId id="306" r:id="rId15"/>
    <p:sldId id="309" r:id="rId16"/>
    <p:sldId id="285" r:id="rId17"/>
    <p:sldId id="290" r:id="rId18"/>
    <p:sldId id="300" r:id="rId19"/>
    <p:sldId id="289" r:id="rId20"/>
    <p:sldId id="282" r:id="rId21"/>
    <p:sldId id="287" r:id="rId22"/>
    <p:sldId id="288" r:id="rId23"/>
    <p:sldId id="310" r:id="rId24"/>
    <p:sldId id="31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7386" autoAdjust="0"/>
  </p:normalViewPr>
  <p:slideViewPr>
    <p:cSldViewPr snapToGrid="0">
      <p:cViewPr>
        <p:scale>
          <a:sx n="200" d="100"/>
          <a:sy n="200" d="100"/>
        </p:scale>
        <p:origin x="1026" y="-126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766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39A-4B64-8190-AED9A77092C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39A-4B64-8190-AED9A77092C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39A-4B64-8190-AED9A77092C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39A-4B64-8190-AED9A77092C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9A-4B64-8190-AED9A77092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E69B-4764-A905-B46FA258CC8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69B-4764-A905-B46FA258CC8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E69B-4764-A905-B46FA258CC8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69B-4764-A905-B46FA258CC8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9B-4764-A905-B46FA258C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878-47F7-914D-F3CEAF5E313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878-47F7-914D-F3CEAF5E3135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878-47F7-914D-F3CEAF5E3135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878-47F7-914D-F3CEAF5E313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78-47F7-914D-F3CEAF5E31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56E-4C44-82E1-56CFB71667F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6E-4C44-82E1-56CFB71667F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56E-4C44-82E1-56CFB71667FE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6E-4C44-82E1-56CFB71667F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6E-4C44-82E1-56CFB71667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11/12/2022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11/12/2022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033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86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930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80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4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Can Pessimism/Optimism Presage the Market?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/>
          <a:lstStyle/>
          <a:p>
            <a:r>
              <a:rPr lang="en-US" dirty="0"/>
              <a:t>Jeffrey </a:t>
            </a:r>
            <a:r>
              <a:rPr lang="en-US" dirty="0" err="1"/>
              <a:t>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MARKET OVERVIEW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anchor="ctr">
            <a:normAutofit/>
          </a:bodyPr>
          <a:lstStyle/>
          <a:p>
            <a:r>
              <a:rPr lang="en-ZA" dirty="0"/>
              <a:t>$3B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anchor="ctr"/>
          <a:lstStyle/>
          <a:p>
            <a:r>
              <a:rPr lang="en-ZA" dirty="0"/>
              <a:t>$2B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anchor="ctr"/>
          <a:lstStyle/>
          <a:p>
            <a:r>
              <a:rPr lang="en-ZA" dirty="0"/>
              <a:t>$1B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7130" y="3502152"/>
            <a:ext cx="256032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/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/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27C7F-0ED2-4657-B2A4-AF40C8659E41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TECHNICAL PRESENTATION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image of bar graphs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69848" y="2121408"/>
            <a:ext cx="2560320" cy="914400"/>
          </a:xfrm>
        </p:spPr>
        <p:txBody>
          <a:bodyPr>
            <a:normAutofit/>
          </a:bodyPr>
          <a:lstStyle/>
          <a:p>
            <a:r>
              <a:rPr lang="en-ZA" dirty="0"/>
              <a:t>$3B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00600" y="2121408"/>
            <a:ext cx="2560320" cy="914400"/>
          </a:xfrm>
        </p:spPr>
        <p:txBody>
          <a:bodyPr/>
          <a:lstStyle/>
          <a:p>
            <a:r>
              <a:rPr lang="en-ZA" dirty="0"/>
              <a:t>$2B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31351" y="2121408"/>
            <a:ext cx="2592505" cy="914400"/>
          </a:xfrm>
        </p:spPr>
        <p:txBody>
          <a:bodyPr/>
          <a:lstStyle/>
          <a:p>
            <a:r>
              <a:rPr lang="en-ZA" dirty="0"/>
              <a:t>$1B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/>
          <a:lstStyle/>
          <a:p>
            <a:r>
              <a:rPr lang="en-ZA" dirty="0"/>
              <a:t>Opportunity to build</a:t>
            </a:r>
          </a:p>
          <a:p>
            <a:r>
              <a:rPr lang="en-ZA" noProof="1"/>
              <a:t>Addressable market</a:t>
            </a:r>
            <a:endParaRPr lang="en-ZA" dirty="0"/>
          </a:p>
          <a:p>
            <a:endParaRPr lang="en-ZA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00600" y="3730752"/>
            <a:ext cx="2560320" cy="1188720"/>
          </a:xfrm>
        </p:spPr>
        <p:txBody>
          <a:bodyPr/>
          <a:lstStyle/>
          <a:p>
            <a:r>
              <a:rPr lang="en-ZA" dirty="0"/>
              <a:t>Freedom to invent</a:t>
            </a:r>
          </a:p>
          <a:p>
            <a:r>
              <a:rPr lang="en-US" dirty="0"/>
              <a:t>Serviceable market</a:t>
            </a:r>
            <a:endParaRPr lang="en-ZA" dirty="0"/>
          </a:p>
          <a:p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/>
          <a:lstStyle/>
          <a:p>
            <a:r>
              <a:rPr lang="en-ZA" dirty="0"/>
              <a:t>Few competitors</a:t>
            </a:r>
          </a:p>
          <a:p>
            <a:r>
              <a:rPr lang="en-ZA" noProof="1"/>
              <a:t>Obtainable market</a:t>
            </a:r>
            <a:endParaRPr lang="en-US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AFA976-C9B1-4553-9357-32CAEBA1BA36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/>
          <a:lstStyle/>
          <a:p>
            <a:r>
              <a:rPr lang="en-ZA" noProof="1"/>
              <a:t>Our product is priced below that of other financial management tools on the market</a:t>
            </a:r>
          </a:p>
          <a:p>
            <a:endParaRPr lang="en-ZA" noProof="1"/>
          </a:p>
          <a:p>
            <a:r>
              <a:rPr lang="en-ZA" noProof="1"/>
              <a:t>Simple and easy to use app and website, compared to the complex tools of the competitors</a:t>
            </a:r>
          </a:p>
          <a:p>
            <a:endParaRPr lang="en-ZA" noProof="1"/>
          </a:p>
          <a:p>
            <a:r>
              <a:rPr lang="en-ZA" noProof="1"/>
              <a:t>Affordability is the main draw for our consumers to our product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/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endParaRPr lang="en-ZA" noProof="1"/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endParaRPr lang="en-ZA" noProof="1"/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OUR COMPETITION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9000" y="2130552"/>
            <a:ext cx="2011680" cy="274320"/>
          </a:xfrm>
        </p:spPr>
        <p:txBody>
          <a:bodyPr>
            <a:noAutofit/>
          </a:bodyPr>
          <a:lstStyle/>
          <a:p>
            <a:r>
              <a:rPr lang="en-ZA" dirty="0"/>
              <a:t>Convenient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E3E8D6-EBCD-4E49-9090-1E7064FAD1EA}"/>
              </a:ext>
            </a:extLst>
          </p:cNvPr>
          <p:cNvSpPr txBox="1"/>
          <p:nvPr/>
        </p:nvSpPr>
        <p:spPr>
          <a:xfrm>
            <a:off x="8762113" y="2175264"/>
            <a:ext cx="1510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+mj-lt"/>
              </a:rPr>
              <a:t>CONTOSO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474FBB-AFB3-4F5F-8F5A-C916AA503E95}"/>
              </a:ext>
            </a:extLst>
          </p:cNvPr>
          <p:cNvSpPr txBox="1"/>
          <p:nvPr/>
        </p:nvSpPr>
        <p:spPr>
          <a:xfrm>
            <a:off x="1431112" y="2684568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375" y="3252207"/>
            <a:ext cx="2011363" cy="274638"/>
          </a:xfrm>
        </p:spPr>
        <p:txBody>
          <a:bodyPr>
            <a:noAutofit/>
          </a:bodyPr>
          <a:lstStyle/>
          <a:p>
            <a:r>
              <a:rPr lang="en-ZA" dirty="0"/>
              <a:t>Expensive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45168" y="3273552"/>
            <a:ext cx="2011680" cy="274320"/>
          </a:xfrm>
        </p:spPr>
        <p:txBody>
          <a:bodyPr>
            <a:normAutofit lnSpcReduction="10000"/>
          </a:bodyPr>
          <a:lstStyle/>
          <a:p>
            <a:r>
              <a:rPr lang="en-ZA" dirty="0"/>
              <a:t>Affordable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4E8CF7-1F1C-45FE-9088-92F9A8BEC2AF}"/>
              </a:ext>
            </a:extLst>
          </p:cNvPr>
          <p:cNvSpPr txBox="1"/>
          <p:nvPr/>
        </p:nvSpPr>
        <p:spPr>
          <a:xfrm>
            <a:off x="2036066" y="413826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3EB4F2-6DCD-42D9-A38E-E739722752EE}"/>
              </a:ext>
            </a:extLst>
          </p:cNvPr>
          <p:cNvSpPr txBox="1"/>
          <p:nvPr/>
        </p:nvSpPr>
        <p:spPr>
          <a:xfrm>
            <a:off x="2612253" y="4741178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A47F5A-99BC-46EC-A6B9-3DB10D5A741B}"/>
              </a:ext>
            </a:extLst>
          </p:cNvPr>
          <p:cNvSpPr txBox="1"/>
          <p:nvPr/>
        </p:nvSpPr>
        <p:spPr>
          <a:xfrm>
            <a:off x="5918241" y="468826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51BACB-0034-4464-B71B-DE045F78BAD8}"/>
              </a:ext>
            </a:extLst>
          </p:cNvPr>
          <p:cNvSpPr txBox="1"/>
          <p:nvPr/>
        </p:nvSpPr>
        <p:spPr>
          <a:xfrm>
            <a:off x="7616115" y="4153685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09000" y="5184648"/>
            <a:ext cx="2011680" cy="274320"/>
          </a:xfrm>
        </p:spPr>
        <p:txBody>
          <a:bodyPr>
            <a:normAutofit lnSpcReduction="10000"/>
          </a:bodyPr>
          <a:lstStyle/>
          <a:p>
            <a:r>
              <a:rPr lang="en-ZA" dirty="0"/>
              <a:t>Inconvenient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C713730-0D5A-4207-A796-E1A98217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391232" y="3012705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1DAEBEE-A114-4C54-9B63-DEFA96F6B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72373" y="4534092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90E21EE-75B0-43BB-BF94-A9BF7327A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76235" y="3946594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B1A1C25-B297-4292-95F7-F45462C0F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78361" y="4483895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29671F7-315E-4F2A-A255-2959A5816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96186" y="3936604"/>
            <a:ext cx="182880" cy="182880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DB5DC08-9E27-4C29-8425-CB31A423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39852" y="2571997"/>
            <a:ext cx="274320" cy="274320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Date Placeholder 40">
            <a:extLst>
              <a:ext uri="{FF2B5EF4-FFF2-40B4-BE49-F238E27FC236}">
                <a16:creationId xmlns:a16="http://schemas.microsoft.com/office/drawing/2014/main" id="{4AE1D161-46F9-4A99-81FE-3AA72B02613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95FC-7E0A-4342-A40D-3B65DCA780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48236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TRACTION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394168C4-B2DA-4D2C-9105-A30BEC6030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1482296"/>
            <a:ext cx="8321040" cy="365125"/>
          </a:xfrm>
        </p:spPr>
        <p:txBody>
          <a:bodyPr/>
          <a:lstStyle/>
          <a:p>
            <a:r>
              <a:rPr lang="en-ZA" dirty="0"/>
              <a:t>Forecasting for success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90323"/>
            <a:ext cx="5157787" cy="731837"/>
          </a:xfrm>
        </p:spPr>
        <p:txBody>
          <a:bodyPr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67827185"/>
              </p:ext>
            </p:extLst>
          </p:nvPr>
        </p:nvGraphicFramePr>
        <p:xfrm>
          <a:off x="936044" y="2581275"/>
          <a:ext cx="4839115" cy="313372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67823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4847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 dirty="0"/>
                        <a:t>Clients</a:t>
                      </a:r>
                      <a:endParaRPr lang="ru-RU" sz="1400" b="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 dirty="0"/>
                        <a:t>Orders</a:t>
                      </a:r>
                      <a:endParaRPr lang="ru-RU" sz="1400" b="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 dirty="0"/>
                        <a:t>Gross revenue</a:t>
                      </a:r>
                      <a:endParaRPr lang="ru-RU" sz="1400" b="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 dirty="0"/>
                        <a:t>Net revenue</a:t>
                      </a:r>
                      <a:endParaRPr lang="ru-RU" sz="1400" b="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22064" y="1690323"/>
            <a:ext cx="5183188" cy="731837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320544272"/>
              </p:ext>
            </p:extLst>
          </p:nvPr>
        </p:nvGraphicFramePr>
        <p:xfrm>
          <a:off x="6416842" y="2438400"/>
          <a:ext cx="4938545" cy="3652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57D13E-C753-4E0C-B3C1-D6F8A633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9307B-C100-4B37-A55A-F406AC62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0E482-BEB9-41AB-AEED-00BF3EC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85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>
                <a:solidFill>
                  <a:schemeClr val="tx1"/>
                </a:solidFill>
              </a:rPr>
              <a:t>TWO-YEAR ACTION PLAN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67128" y="2470398"/>
            <a:ext cx="1828800" cy="696912"/>
          </a:xfrm>
          <a:noFill/>
          <a:ln w="25400">
            <a:solidFill>
              <a:schemeClr val="accent3"/>
            </a:solidFill>
          </a:ln>
        </p:spPr>
        <p:txBody>
          <a:bodyPr anchor="t" anchorCtr="0"/>
          <a:lstStyle/>
          <a:p>
            <a:pPr>
              <a:lnSpc>
                <a:spcPct val="200000"/>
              </a:lnSpc>
            </a:pPr>
            <a:r>
              <a:rPr lang="en-ZA" dirty="0"/>
              <a:t>Supply volunteers</a:t>
            </a:r>
          </a:p>
        </p:txBody>
      </p:sp>
      <p:sp>
        <p:nvSpPr>
          <p:cNvPr id="116" name="Text Placeholder 32">
            <a:extLst>
              <a:ext uri="{FF2B5EF4-FFF2-40B4-BE49-F238E27FC236}">
                <a16:creationId xmlns:a16="http://schemas.microsoft.com/office/drawing/2014/main" id="{1DF5D925-396D-4F69-A672-042BE3765BF3}"/>
              </a:ext>
            </a:extLst>
          </p:cNvPr>
          <p:cNvSpPr txBox="1">
            <a:spLocks/>
          </p:cNvSpPr>
          <p:nvPr/>
        </p:nvSpPr>
        <p:spPr>
          <a:xfrm>
            <a:off x="2214621" y="2911853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/>
              <a:t>Feb 20XX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31162" y="2468880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ZA" sz="1200" dirty="0"/>
              <a:t>Run focus groups</a:t>
            </a:r>
          </a:p>
        </p:txBody>
      </p:sp>
      <p:sp>
        <p:nvSpPr>
          <p:cNvPr id="118" name="Text Placeholder 32">
            <a:extLst>
              <a:ext uri="{FF2B5EF4-FFF2-40B4-BE49-F238E27FC236}">
                <a16:creationId xmlns:a16="http://schemas.microsoft.com/office/drawing/2014/main" id="{8D1819FD-484E-465C-9168-96B226CC52AC}"/>
              </a:ext>
            </a:extLst>
          </p:cNvPr>
          <p:cNvSpPr txBox="1">
            <a:spLocks/>
          </p:cNvSpPr>
          <p:nvPr/>
        </p:nvSpPr>
        <p:spPr>
          <a:xfrm>
            <a:off x="4600443" y="290779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/>
              <a:t>May 20XX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55234" y="2468880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ZA" sz="1200" dirty="0"/>
              <a:t>Gather feedback</a:t>
            </a:r>
          </a:p>
        </p:txBody>
      </p:sp>
      <p:sp>
        <p:nvSpPr>
          <p:cNvPr id="122" name="Text Placeholder 32">
            <a:extLst>
              <a:ext uri="{FF2B5EF4-FFF2-40B4-BE49-F238E27FC236}">
                <a16:creationId xmlns:a16="http://schemas.microsoft.com/office/drawing/2014/main" id="{03FCDCE9-ECBC-4C82-B228-62D7B590374B}"/>
              </a:ext>
            </a:extLst>
          </p:cNvPr>
          <p:cNvSpPr txBox="1">
            <a:spLocks/>
          </p:cNvSpPr>
          <p:nvPr/>
        </p:nvSpPr>
        <p:spPr>
          <a:xfrm>
            <a:off x="8545115" y="290779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/>
              <a:t>Oct 20XX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54C1DC48-210B-4EA5-ABC0-EFF5BC2E0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81528" y="3161849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16155A8D-4215-45F4-9EE8-B5134F3B1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45562" y="3163824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034685E3-049D-4C8B-8099-9C2BDDE0A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69634" y="3163824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42295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C1997AD5-1C95-4DBE-B96B-FF9C9B5BF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14495" y="3993955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61C29B84-1C3F-4264-B157-6E66C0FE2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71017" y="3993016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3B04E3E4-BABC-4652-903D-E382A6E60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7975" y="3994428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B9032FF-99AE-4650-8A87-BB9117C82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96099" y="3993016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2422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12D5F1D5-E2E9-49DD-8D91-4398296FA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76775" y="4722682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D7675303-0D1F-4522-B513-62246F67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021953" y="4724657"/>
            <a:ext cx="0" cy="2743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5CDC1244-94F9-4369-9B79-DCF2E5A79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954512" y="4724657"/>
            <a:ext cx="0" cy="27432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62375" y="5004966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ZA" sz="1200" dirty="0">
                <a:cs typeface="Calibri Light"/>
              </a:rPr>
              <a:t>Test with businesses</a:t>
            </a:r>
          </a:p>
        </p:txBody>
      </p:sp>
      <p:sp>
        <p:nvSpPr>
          <p:cNvPr id="126" name="Text Placeholder 32">
            <a:extLst>
              <a:ext uri="{FF2B5EF4-FFF2-40B4-BE49-F238E27FC236}">
                <a16:creationId xmlns:a16="http://schemas.microsoft.com/office/drawing/2014/main" id="{2C0D3F0C-99CF-4238-AAA4-C13CD4B2C416}"/>
              </a:ext>
            </a:extLst>
          </p:cNvPr>
          <p:cNvSpPr txBox="1">
            <a:spLocks/>
          </p:cNvSpPr>
          <p:nvPr/>
        </p:nvSpPr>
        <p:spPr>
          <a:xfrm>
            <a:off x="2211772" y="543792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/>
              <a:t>Feb 20XX</a:t>
            </a:r>
          </a:p>
        </p:txBody>
      </p:sp>
      <p:sp>
        <p:nvSpPr>
          <p:cNvPr id="42" name="Text Placeholder 31">
            <a:extLst>
              <a:ext uri="{FF2B5EF4-FFF2-40B4-BE49-F238E27FC236}">
                <a16:creationId xmlns:a16="http://schemas.microsoft.com/office/drawing/2014/main" id="{98DDA43F-34CF-4E57-97F0-535BCBD8A38F}"/>
              </a:ext>
            </a:extLst>
          </p:cNvPr>
          <p:cNvSpPr txBox="1">
            <a:spLocks/>
          </p:cNvSpPr>
          <p:nvPr/>
        </p:nvSpPr>
        <p:spPr>
          <a:xfrm>
            <a:off x="6107553" y="5001768"/>
            <a:ext cx="1828800" cy="694944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txBody>
          <a:bodyPr vert="horz" lIns="0" tIns="3600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ZA" sz="1200" dirty="0">
                <a:solidFill>
                  <a:schemeClr val="bg1"/>
                </a:solidFill>
              </a:rPr>
              <a:t>Regional launch</a:t>
            </a:r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6180038" y="5440680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>
                <a:solidFill>
                  <a:schemeClr val="bg1"/>
                </a:solidFill>
              </a:rPr>
              <a:t>July 20XX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65664" y="5001768"/>
            <a:ext cx="1828800" cy="694944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txBody>
          <a:bodyPr vert="horz" lIns="0" tIns="3600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ZA" sz="1200" dirty="0"/>
              <a:t>Deliver to consumers</a:t>
            </a:r>
          </a:p>
        </p:txBody>
      </p:sp>
      <p:sp>
        <p:nvSpPr>
          <p:cNvPr id="128" name="Text Placeholder 32">
            <a:extLst>
              <a:ext uri="{FF2B5EF4-FFF2-40B4-BE49-F238E27FC236}">
                <a16:creationId xmlns:a16="http://schemas.microsoft.com/office/drawing/2014/main" id="{45985B0E-D419-4BA2-BA87-799D71E9D775}"/>
              </a:ext>
            </a:extLst>
          </p:cNvPr>
          <p:cNvSpPr txBox="1">
            <a:spLocks/>
          </p:cNvSpPr>
          <p:nvPr/>
        </p:nvSpPr>
        <p:spPr>
          <a:xfrm>
            <a:off x="9573176" y="5440680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100" dirty="0"/>
              <a:t>Dec 20XX</a:t>
            </a:r>
          </a:p>
        </p:txBody>
      </p:sp>
      <p:sp>
        <p:nvSpPr>
          <p:cNvPr id="145" name="Date Placeholder 144">
            <a:extLst>
              <a:ext uri="{FF2B5EF4-FFF2-40B4-BE49-F238E27FC236}">
                <a16:creationId xmlns:a16="http://schemas.microsoft.com/office/drawing/2014/main" id="{EDFDF909-B06D-4D45-B05A-FB9B7D1C9B5B}"/>
              </a:ext>
            </a:extLst>
          </p:cNvPr>
          <p:cNvSpPr>
            <a:spLocks noGrp="1"/>
          </p:cNvSpPr>
          <p:nvPr>
            <p:ph type="dt" sz="half" idx="61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29362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42">
            <a:extLst>
              <a:ext uri="{FF2B5EF4-FFF2-40B4-BE49-F238E27FC236}">
                <a16:creationId xmlns:a16="http://schemas.microsoft.com/office/drawing/2014/main" id="{82D36010-C86D-4E36-B6CF-A9BDD3472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pic>
        <p:nvPicPr>
          <p:cNvPr id="24" name="Picture Placeholder 23" descr="team member">
            <a:extLst>
              <a:ext uri="{FF2B5EF4-FFF2-40B4-BE49-F238E27FC236}">
                <a16:creationId xmlns:a16="http://schemas.microsoft.com/office/drawing/2014/main" id="{B269982C-B5A5-4ABE-9867-F064D76158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4400" y="2047875"/>
            <a:ext cx="2103438" cy="291306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4B2ADA-BF4A-429D-9AAB-0A79EC551F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352" y="5257800"/>
            <a:ext cx="2103120" cy="27432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6BA764-9AA1-4357-AA4E-466CAC8129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1352" y="5551170"/>
            <a:ext cx="2103120" cy="36576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30" name="Picture Placeholder 29" descr="team member&#10;">
            <a:extLst>
              <a:ext uri="{FF2B5EF4-FFF2-40B4-BE49-F238E27FC236}">
                <a16:creationId xmlns:a16="http://schemas.microsoft.com/office/drawing/2014/main" id="{E3518826-950A-4BBF-B066-0453E162ED7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7125" y="2047875"/>
            <a:ext cx="2103438" cy="3017838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CBA895-282B-4655-9508-9B081D8947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66744" y="5257800"/>
            <a:ext cx="2103120" cy="27432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5544BD-5A0E-41E5-9FDF-CF48D5F86A7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66744" y="5551170"/>
            <a:ext cx="2103120" cy="36576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32" name="Picture Placeholder 31" descr="team member&#10;">
            <a:extLst>
              <a:ext uri="{FF2B5EF4-FFF2-40B4-BE49-F238E27FC236}">
                <a16:creationId xmlns:a16="http://schemas.microsoft.com/office/drawing/2014/main" id="{3C5A52A1-20C1-4B98-93B8-92FCD7B5D5D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1438" y="2047875"/>
            <a:ext cx="2103437" cy="3017838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B4AD937-0438-4166-BD70-EA667D56A4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19088" y="5257800"/>
            <a:ext cx="2103120" cy="27432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2F91C5D-226D-435B-A96C-1F554E795D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19088" y="5551170"/>
            <a:ext cx="2103120" cy="365760"/>
          </a:xfrm>
        </p:spPr>
        <p:txBody>
          <a:bodyPr/>
          <a:lstStyle/>
          <a:p>
            <a:r>
              <a:rPr lang="en-US" dirty="0"/>
              <a:t>Chief Operations Operator</a:t>
            </a:r>
          </a:p>
        </p:txBody>
      </p:sp>
      <p:pic>
        <p:nvPicPr>
          <p:cNvPr id="34" name="Picture Placeholder 33" descr="team member&#10;">
            <a:extLst>
              <a:ext uri="{FF2B5EF4-FFF2-40B4-BE49-F238E27FC236}">
                <a16:creationId xmlns:a16="http://schemas.microsoft.com/office/drawing/2014/main" id="{F7A2D11E-BE25-45D2-8EDB-3D89772BDBC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4163" y="2047875"/>
            <a:ext cx="2103437" cy="3017838"/>
          </a:xfr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C6CB9CB-BA33-411F-ABB1-BCC00E4CE92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71432" y="5257800"/>
            <a:ext cx="2103120" cy="27432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43341B8-8BFF-46A8-A144-93AE618DB84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71432" y="5551170"/>
            <a:ext cx="2103120" cy="36576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0ADF5DB-0025-47AA-9436-DFD100097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6E3061B-C3BC-4087-AEF7-2C6C9BDB7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BFFA4BA-93DF-4ECF-A20F-3D40A2066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73791FF-CCF9-4C5D-A843-3726D4BA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699F33BF-9EA0-4A52-B59D-CD6A572610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0C136C7D-C5A4-48AE-99EF-3F26F5A32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78E65243-56AB-4666-A752-0F5C1A7F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2D7C-45DA-45A1-BCD0-40DD32D5C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MEET THE FULL TEAM</a:t>
            </a:r>
          </a:p>
        </p:txBody>
      </p:sp>
      <p:pic>
        <p:nvPicPr>
          <p:cNvPr id="28" name="Picture Placeholder 27" descr="team member">
            <a:extLst>
              <a:ext uri="{FF2B5EF4-FFF2-40B4-BE49-F238E27FC236}">
                <a16:creationId xmlns:a16="http://schemas.microsoft.com/office/drawing/2014/main" id="{3FB5C621-B7DF-4715-BA11-6BA51730F64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4400" y="2047875"/>
            <a:ext cx="2103438" cy="13716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F415A-D292-401D-B8EE-54A5F34DCA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1352" y="3524652"/>
            <a:ext cx="2103120" cy="228600"/>
          </a:xfrm>
        </p:spPr>
        <p:txBody>
          <a:bodyPr/>
          <a:lstStyle/>
          <a:p>
            <a:r>
              <a:rPr lang="en-US" dirty="0"/>
              <a:t>Takuma Hayashi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FB30C-3E6D-4565-9646-913768A22E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1352" y="3774234"/>
            <a:ext cx="2103120" cy="228600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pic>
        <p:nvPicPr>
          <p:cNvPr id="30" name="Picture Placeholder 29" descr="team member&#10;">
            <a:extLst>
              <a:ext uri="{FF2B5EF4-FFF2-40B4-BE49-F238E27FC236}">
                <a16:creationId xmlns:a16="http://schemas.microsoft.com/office/drawing/2014/main" id="{EEA671C7-564C-4EBB-A81D-9879D9B2761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7125" y="2047875"/>
            <a:ext cx="2103438" cy="13716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484F183-4242-4FE0-9405-F93B3D7FAA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66744" y="3524652"/>
            <a:ext cx="2103120" cy="228600"/>
          </a:xfrm>
        </p:spPr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9E9B05-7A10-4168-9CB8-75AF17B8547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66744" y="3774234"/>
            <a:ext cx="2103120" cy="228600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pic>
        <p:nvPicPr>
          <p:cNvPr id="32" name="Picture Placeholder 31" descr="team member&#10;">
            <a:extLst>
              <a:ext uri="{FF2B5EF4-FFF2-40B4-BE49-F238E27FC236}">
                <a16:creationId xmlns:a16="http://schemas.microsoft.com/office/drawing/2014/main" id="{F13AE6CA-5311-4723-896B-18A11A11159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1438" y="2047875"/>
            <a:ext cx="2103437" cy="137160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747A24A-C4E1-45F8-B4E3-D73EAC93C3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19088" y="3524652"/>
            <a:ext cx="2103120" cy="228600"/>
          </a:xfrm>
        </p:spPr>
        <p:txBody>
          <a:bodyPr/>
          <a:lstStyle/>
          <a:p>
            <a:r>
              <a:rPr lang="en-US" dirty="0"/>
              <a:t>Flora Berggren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448846-D33D-4ED0-96D8-F86423E1C4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19088" y="3774234"/>
            <a:ext cx="2103120" cy="228600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pic>
        <p:nvPicPr>
          <p:cNvPr id="34" name="Picture Placeholder 33" descr="team member&#10;">
            <a:extLst>
              <a:ext uri="{FF2B5EF4-FFF2-40B4-BE49-F238E27FC236}">
                <a16:creationId xmlns:a16="http://schemas.microsoft.com/office/drawing/2014/main" id="{31F4C6DF-221E-4459-A5B6-9C57A2ED57D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4163" y="2047875"/>
            <a:ext cx="2103437" cy="13716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155F8DC-DEB4-460D-87FE-F1BDEA6831B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71432" y="3524652"/>
            <a:ext cx="2103120" cy="228600"/>
          </a:xfrm>
        </p:spPr>
        <p:txBody>
          <a:bodyPr/>
          <a:lstStyle/>
          <a:p>
            <a:r>
              <a:rPr lang="en-US" dirty="0"/>
              <a:t>Rajesh Santoshi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71BC6F9-8896-48A9-A294-C72BD5F54D6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71432" y="3774234"/>
            <a:ext cx="2103120" cy="228600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pic>
        <p:nvPicPr>
          <p:cNvPr id="36" name="Picture Placeholder 35" descr="team member&#10;">
            <a:extLst>
              <a:ext uri="{FF2B5EF4-FFF2-40B4-BE49-F238E27FC236}">
                <a16:creationId xmlns:a16="http://schemas.microsoft.com/office/drawing/2014/main" id="{5E363B2C-DF8C-43FB-B0D0-75A43A79839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575" y="4260850"/>
            <a:ext cx="2103438" cy="1371600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DC8EE5B-FDF4-40E4-8BA2-7FFD01D46F1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14400" y="5738113"/>
            <a:ext cx="2103120" cy="228600"/>
          </a:xfrm>
        </p:spPr>
        <p:txBody>
          <a:bodyPr/>
          <a:lstStyle/>
          <a:p>
            <a:r>
              <a:rPr lang="en-US" dirty="0"/>
              <a:t>Graham Barnes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A7953F-A959-4F25-9D84-C0215BE9DD9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4400" y="6001343"/>
            <a:ext cx="2103120" cy="228600"/>
          </a:xfrm>
        </p:spPr>
        <p:txBody>
          <a:bodyPr/>
          <a:lstStyle/>
          <a:p>
            <a:r>
              <a:rPr lang="en-US" dirty="0"/>
              <a:t>VP Product</a:t>
            </a:r>
          </a:p>
        </p:txBody>
      </p:sp>
      <p:pic>
        <p:nvPicPr>
          <p:cNvPr id="38" name="Picture Placeholder 37" descr="team member&#10;">
            <a:extLst>
              <a:ext uri="{FF2B5EF4-FFF2-40B4-BE49-F238E27FC236}">
                <a16:creationId xmlns:a16="http://schemas.microsoft.com/office/drawing/2014/main" id="{146DB95A-91D9-49AF-A19F-FECE3179AB49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0300" y="4260850"/>
            <a:ext cx="2103438" cy="1371600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9CA3A3E-9309-4918-A84A-C9E3F14E0C2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669792" y="5738113"/>
            <a:ext cx="2103120" cy="228600"/>
          </a:xfrm>
        </p:spPr>
        <p:txBody>
          <a:bodyPr/>
          <a:lstStyle/>
          <a:p>
            <a:r>
              <a:rPr lang="en-US" dirty="0"/>
              <a:t>Rowan Murphy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E45847E-109F-4D7D-BCD7-1868B6FDC16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669792" y="6001343"/>
            <a:ext cx="2103120" cy="228600"/>
          </a:xfrm>
        </p:spPr>
        <p:txBody>
          <a:bodyPr/>
          <a:lstStyle/>
          <a:p>
            <a:r>
              <a:rPr lang="en-US" dirty="0"/>
              <a:t>SEO Strategist</a:t>
            </a:r>
          </a:p>
        </p:txBody>
      </p:sp>
      <p:pic>
        <p:nvPicPr>
          <p:cNvPr id="40" name="Picture Placeholder 39" descr="team member&#10;">
            <a:extLst>
              <a:ext uri="{FF2B5EF4-FFF2-40B4-BE49-F238E27FC236}">
                <a16:creationId xmlns:a16="http://schemas.microsoft.com/office/drawing/2014/main" id="{BA5B83B0-A7DC-4DAE-A4A9-2B552289353E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4613" y="4260850"/>
            <a:ext cx="2103437" cy="1371600"/>
          </a:xfr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B05E8B0-A169-4556-B131-F01BF68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22136" y="5738113"/>
            <a:ext cx="2103120" cy="228600"/>
          </a:xfrm>
        </p:spPr>
        <p:txBody>
          <a:bodyPr/>
          <a:lstStyle/>
          <a:p>
            <a:r>
              <a:rPr lang="en-US" dirty="0"/>
              <a:t>Elizabeth Moore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9B8D754-F01E-47CD-9BAB-91E62733756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22136" y="6001343"/>
            <a:ext cx="2103120" cy="228600"/>
          </a:xfrm>
        </p:spPr>
        <p:txBody>
          <a:bodyPr/>
          <a:lstStyle/>
          <a:p>
            <a:r>
              <a:rPr lang="en-US" dirty="0"/>
              <a:t>Product Designer</a:t>
            </a:r>
          </a:p>
        </p:txBody>
      </p:sp>
      <p:pic>
        <p:nvPicPr>
          <p:cNvPr id="42" name="Picture Placeholder 41" descr="team member&#10;">
            <a:extLst>
              <a:ext uri="{FF2B5EF4-FFF2-40B4-BE49-F238E27FC236}">
                <a16:creationId xmlns:a16="http://schemas.microsoft.com/office/drawing/2014/main" id="{1AEF5689-5EF0-4AEB-8801-47A524AD0A5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7338" y="4260850"/>
            <a:ext cx="2103437" cy="1371600"/>
          </a:xfr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01BC501-D7D3-4C14-AC64-4190AC62377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74480" y="5738113"/>
            <a:ext cx="2103120" cy="228600"/>
          </a:xfrm>
        </p:spPr>
        <p:txBody>
          <a:bodyPr/>
          <a:lstStyle/>
          <a:p>
            <a:r>
              <a:rPr lang="en-US" dirty="0"/>
              <a:t>Robin Kline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FA0B1A3-8382-445A-BD5C-FFEB79DED9F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174480" y="6001343"/>
            <a:ext cx="2103120" cy="228600"/>
          </a:xfrm>
        </p:spPr>
        <p:txBody>
          <a:bodyPr/>
          <a:lstStyle/>
          <a:p>
            <a:r>
              <a:rPr lang="en-US" dirty="0"/>
              <a:t>Content Developer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EBA4538-DE77-489A-8350-EB6A91BB2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74A86AAB-370D-439E-9BED-518723F0B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A4AB794F-24F5-4B85-BFAB-4C1F779A2E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F3B944F6-8DC1-4CE8-8BC3-30B6B84F7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E7C35C7-8193-4078-BD0F-F1E162675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455F16D-80BC-4770-A8F3-DBA4956FA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A6E5AABB-EEAE-4308-849F-0343D73F2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A9D25A11-67D5-4CE0-AE39-585775E5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Date Placeholder 133">
            <a:extLst>
              <a:ext uri="{FF2B5EF4-FFF2-40B4-BE49-F238E27FC236}">
                <a16:creationId xmlns:a16="http://schemas.microsoft.com/office/drawing/2014/main" id="{03AE756E-44E6-4396-B4F0-4C92B953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135" name="Footer Placeholder 134">
            <a:extLst>
              <a:ext uri="{FF2B5EF4-FFF2-40B4-BE49-F238E27FC236}">
                <a16:creationId xmlns:a16="http://schemas.microsoft.com/office/drawing/2014/main" id="{C239D8AF-EF3C-4250-AEE5-B9016C9B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6" name="Slide Number Placeholder 135">
            <a:extLst>
              <a:ext uri="{FF2B5EF4-FFF2-40B4-BE49-F238E27FC236}">
                <a16:creationId xmlns:a16="http://schemas.microsoft.com/office/drawing/2014/main" id="{12D0E515-67F7-4BAD-9307-64611E5A9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056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652D5-79D1-472D-A29A-E1E6F1C2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365760"/>
            <a:ext cx="10515600" cy="1325563"/>
          </a:xfrm>
        </p:spPr>
        <p:txBody>
          <a:bodyPr/>
          <a:lstStyle/>
          <a:p>
            <a:r>
              <a:rPr lang="en-US" dirty="0"/>
              <a:t>FUNDING</a:t>
            </a:r>
          </a:p>
        </p:txBody>
      </p:sp>
      <p:graphicFrame>
        <p:nvGraphicFramePr>
          <p:cNvPr id="43" name="Content Placeholder 42" descr="pie chart">
            <a:extLst>
              <a:ext uri="{FF2B5EF4-FFF2-40B4-BE49-F238E27FC236}">
                <a16:creationId xmlns:a16="http://schemas.microsoft.com/office/drawing/2014/main" id="{DAD05018-06C3-4FE9-88DE-5F5A1458E17D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3629318033"/>
              </p:ext>
            </p:extLst>
          </p:nvPr>
        </p:nvGraphicFramePr>
        <p:xfrm>
          <a:off x="91440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063008F3-86E2-4FC4-B153-16D21B16A61D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2024311918"/>
              </p:ext>
            </p:extLst>
          </p:nvPr>
        </p:nvGraphicFramePr>
        <p:xfrm>
          <a:off x="360362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6" name="Content Placeholder 95" descr="pie chart&#10;">
            <a:extLst>
              <a:ext uri="{FF2B5EF4-FFF2-40B4-BE49-F238E27FC236}">
                <a16:creationId xmlns:a16="http://schemas.microsoft.com/office/drawing/2014/main" id="{57B71365-A7C7-4A29-8A28-E6BA96C8208D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2449172034"/>
              </p:ext>
            </p:extLst>
          </p:nvPr>
        </p:nvGraphicFramePr>
        <p:xfrm>
          <a:off x="629285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9" name="Content Placeholder 98" descr="pie chart&#10;">
            <a:extLst>
              <a:ext uri="{FF2B5EF4-FFF2-40B4-BE49-F238E27FC236}">
                <a16:creationId xmlns:a16="http://schemas.microsoft.com/office/drawing/2014/main" id="{650E4C09-7ED6-4629-A224-BF1F95D1B12E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2196363403"/>
              </p:ext>
            </p:extLst>
          </p:nvPr>
        </p:nvGraphicFramePr>
        <p:xfrm>
          <a:off x="898207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2FCDA-3785-4537-AFE8-AA4F93B008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4333934"/>
            <a:ext cx="2286000" cy="548640"/>
          </a:xfrm>
        </p:spPr>
        <p:txBody>
          <a:bodyPr/>
          <a:lstStyle/>
          <a:p>
            <a:r>
              <a:rPr lang="en-US" dirty="0"/>
              <a:t>MUTUAL FUNDS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35873DD-2E07-4171-8766-39AADEE7DE9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02736" y="4333934"/>
            <a:ext cx="2286000" cy="548640"/>
          </a:xfrm>
        </p:spPr>
        <p:txBody>
          <a:bodyPr/>
          <a:lstStyle/>
          <a:p>
            <a:r>
              <a:rPr lang="en-ZA" dirty="0"/>
              <a:t>ANGEL INVESTMENTS</a:t>
            </a:r>
            <a:endParaRPr lang="en-US" dirty="0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B8264429-F42D-4998-B782-DC8C3610251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291072" y="4333934"/>
            <a:ext cx="2286000" cy="548640"/>
          </a:xfrm>
        </p:spPr>
        <p:txBody>
          <a:bodyPr/>
          <a:lstStyle/>
          <a:p>
            <a:r>
              <a:rPr lang="en-US" dirty="0"/>
              <a:t>CASH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FD05795A-8454-4944-9FB8-476A5026EAC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82077" y="4333934"/>
            <a:ext cx="2286000" cy="548640"/>
          </a:xfrm>
        </p:spPr>
        <p:txBody>
          <a:bodyPr/>
          <a:lstStyle/>
          <a:p>
            <a:r>
              <a:rPr lang="en-US" dirty="0"/>
              <a:t>SHARES</a:t>
            </a:r>
          </a:p>
        </p:txBody>
      </p:sp>
      <p:sp>
        <p:nvSpPr>
          <p:cNvPr id="73" name="Text Placeholder 72">
            <a:extLst>
              <a:ext uri="{FF2B5EF4-FFF2-40B4-BE49-F238E27FC236}">
                <a16:creationId xmlns:a16="http://schemas.microsoft.com/office/drawing/2014/main" id="{1370D65A-E5A4-4F8A-B3B5-680C13525F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4912335"/>
            <a:ext cx="2286000" cy="274320"/>
          </a:xfrm>
        </p:spPr>
        <p:txBody>
          <a:bodyPr/>
          <a:lstStyle/>
          <a:p>
            <a:r>
              <a:rPr lang="en-US" dirty="0"/>
              <a:t>$12,000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38EE9AEE-CB8D-4216-B18B-82715EDEEAF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602736" y="4912335"/>
            <a:ext cx="2286000" cy="274320"/>
          </a:xfrm>
        </p:spPr>
        <p:txBody>
          <a:bodyPr/>
          <a:lstStyle/>
          <a:p>
            <a:r>
              <a:rPr lang="en-US" dirty="0"/>
              <a:t>$14,000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6038E047-D8F9-4C1F-A919-495700F672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91072" y="4912335"/>
            <a:ext cx="2286000" cy="274320"/>
          </a:xfrm>
        </p:spPr>
        <p:txBody>
          <a:bodyPr/>
          <a:lstStyle/>
          <a:p>
            <a:r>
              <a:rPr lang="en-US" dirty="0"/>
              <a:t>$32,000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EE462EB4-9485-4461-93B9-DD90711C8A8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982077" y="4912335"/>
            <a:ext cx="2286000" cy="274320"/>
          </a:xfrm>
        </p:spPr>
        <p:txBody>
          <a:bodyPr/>
          <a:lstStyle/>
          <a:p>
            <a:r>
              <a:rPr lang="en-US" dirty="0"/>
              <a:t>$82,000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92662-C7A1-44C2-A7EE-E26A7AC392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5235467"/>
            <a:ext cx="2286000" cy="731520"/>
          </a:xfrm>
        </p:spPr>
        <p:txBody>
          <a:bodyPr/>
          <a:lstStyle/>
          <a:p>
            <a:r>
              <a:rPr lang="en-ZA" dirty="0"/>
              <a:t>Revenue obtained from blue chip mutual funds</a:t>
            </a:r>
          </a:p>
        </p:txBody>
      </p:sp>
      <p:sp>
        <p:nvSpPr>
          <p:cNvPr id="116" name="Text Placeholder 115">
            <a:extLst>
              <a:ext uri="{FF2B5EF4-FFF2-40B4-BE49-F238E27FC236}">
                <a16:creationId xmlns:a16="http://schemas.microsoft.com/office/drawing/2014/main" id="{BD0792BE-6E36-45C3-B448-74B23731162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02736" y="5235467"/>
            <a:ext cx="2286000" cy="731520"/>
          </a:xfrm>
        </p:spPr>
        <p:txBody>
          <a:bodyPr/>
          <a:lstStyle/>
          <a:p>
            <a:r>
              <a:rPr lang="en-ZA" dirty="0"/>
              <a:t>Amount obtained through other investors</a:t>
            </a:r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E25ED014-7F58-4C5E-87B2-40AD88F1EC5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91072" y="5235467"/>
            <a:ext cx="2286000" cy="731520"/>
          </a:xfrm>
        </p:spPr>
        <p:txBody>
          <a:bodyPr/>
          <a:lstStyle/>
          <a:p>
            <a:r>
              <a:rPr lang="en-ZA" noProof="1"/>
              <a:t>Liquid cash we have on hand</a:t>
            </a:r>
          </a:p>
          <a:p>
            <a:endParaRPr lang="en-US" dirty="0"/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95B43878-A391-4269-82B7-8EF11F70CDF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982077" y="5235467"/>
            <a:ext cx="2286000" cy="731520"/>
          </a:xfrm>
        </p:spPr>
        <p:txBody>
          <a:bodyPr/>
          <a:lstStyle/>
          <a:p>
            <a:r>
              <a:rPr lang="en-ZA" dirty="0"/>
              <a:t>Number of shares converted into USD</a:t>
            </a:r>
          </a:p>
          <a:p>
            <a:endParaRPr lang="en-US" dirty="0"/>
          </a:p>
        </p:txBody>
      </p:sp>
      <p:sp>
        <p:nvSpPr>
          <p:cNvPr id="134" name="Date Placeholder 133">
            <a:extLst>
              <a:ext uri="{FF2B5EF4-FFF2-40B4-BE49-F238E27FC236}">
                <a16:creationId xmlns:a16="http://schemas.microsoft.com/office/drawing/2014/main" id="{74DCE933-510F-43E9-B365-51DE44E3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135" name="Footer Placeholder 134">
            <a:extLst>
              <a:ext uri="{FF2B5EF4-FFF2-40B4-BE49-F238E27FC236}">
                <a16:creationId xmlns:a16="http://schemas.microsoft.com/office/drawing/2014/main" id="{FE8C31A6-9ABF-488F-97FB-F4BA3A8B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6" name="Slide Number Placeholder 135">
            <a:extLst>
              <a:ext uri="{FF2B5EF4-FFF2-40B4-BE49-F238E27FC236}">
                <a16:creationId xmlns:a16="http://schemas.microsoft.com/office/drawing/2014/main" id="{4463A14E-37FA-4A21-AED2-95402D60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76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Previous Research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5363" y="2337358"/>
            <a:ext cx="5120640" cy="10572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/>
              <a:t>Pessimistic rumination in popular songs and newsmagazines predict economic recession via decreased consumer optimism and spending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4286595"/>
            <a:ext cx="5120640" cy="1177778"/>
          </a:xfrm>
        </p:spPr>
        <p:txBody>
          <a:bodyPr>
            <a:normAutofit/>
          </a:bodyPr>
          <a:lstStyle/>
          <a:p>
            <a:r>
              <a:rPr lang="en-US" dirty="0"/>
              <a:t>Analyzed lyrics from 1955 to 1989.</a:t>
            </a:r>
          </a:p>
          <a:p>
            <a:r>
              <a:rPr lang="en-US" dirty="0"/>
              <a:t>Found that pessimism in popular music predicted other forms of pessimism in media and eventually economic pessimism as measured by GNP growth.</a:t>
            </a:r>
          </a:p>
          <a:p>
            <a:endParaRPr lang="en-US" dirty="0"/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11/12/2022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 descr="photo of building column&#10;">
            <a:extLst>
              <a:ext uri="{FF2B5EF4-FFF2-40B4-BE49-F238E27FC236}">
                <a16:creationId xmlns:a16="http://schemas.microsoft.com/office/drawing/2014/main" id="{FB984F8E-E35E-4C11-86D8-AC8E1328E9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" b="58"/>
          <a:stretch/>
        </p:blipFill>
        <p:spPr>
          <a:xfrm>
            <a:off x="458724" y="481369"/>
            <a:ext cx="11274552" cy="27432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7B7CBFC-65A2-4AB4-BE48-C580D13C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592386"/>
            <a:ext cx="45720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3" name="Date Placeholder 52">
            <a:extLst>
              <a:ext uri="{FF2B5EF4-FFF2-40B4-BE49-F238E27FC236}">
                <a16:creationId xmlns:a16="http://schemas.microsoft.com/office/drawing/2014/main" id="{7E54F570-0C8E-43F9-A9E7-7E32C629CD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4" name="Footer Placeholder 53">
            <a:extLst>
              <a:ext uri="{FF2B5EF4-FFF2-40B4-BE49-F238E27FC236}">
                <a16:creationId xmlns:a16="http://schemas.microsoft.com/office/drawing/2014/main" id="{F7B98703-748F-4466-B210-C3632974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2B40CBE-DEC8-4A9F-AF68-3DABE42C7EE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9391" y="3546349"/>
            <a:ext cx="5248656" cy="1920240"/>
          </a:xfrm>
        </p:spPr>
        <p:txBody>
          <a:bodyPr/>
          <a:lstStyle/>
          <a:p>
            <a:r>
              <a:rPr lang="en-US" dirty="0"/>
              <a:t>At Contoso, we believe in giving 110%. By closing the loop on investment management and using the latest technology, we help businesses grow and expand their portfolio funds. We thrive because of our market knowledge and a great team behind our product. As our CEO says, "Efficiencies will come from proactively transforming how we do business."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8FA207-53D3-4237-A057-8F03251DDE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39512" y="5503164"/>
            <a:ext cx="6958584" cy="13716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839708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/>
          <a:p>
            <a:r>
              <a:rPr lang="en-US" dirty="0"/>
              <a:t>Mirjam Nilsson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image of bar graphs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84315"/>
            <a:ext cx="10026650" cy="47545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Consumer pessimism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670970"/>
            <a:ext cx="3886200" cy="914400"/>
          </a:xfrm>
        </p:spPr>
        <p:txBody>
          <a:bodyPr/>
          <a:lstStyle/>
          <a:p>
            <a:r>
              <a:rPr lang="en-US" dirty="0"/>
              <a:t>What effects do pessimism have?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647322"/>
            <a:ext cx="3886200" cy="320040"/>
          </a:xfrm>
        </p:spPr>
        <p:txBody>
          <a:bodyPr/>
          <a:lstStyle/>
          <a:p>
            <a:r>
              <a:rPr lang="en-US" dirty="0"/>
              <a:t>Stock Prices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974601"/>
            <a:ext cx="3886200" cy="914400"/>
          </a:xfrm>
        </p:spPr>
        <p:txBody>
          <a:bodyPr>
            <a:noAutofit/>
          </a:bodyPr>
          <a:lstStyle/>
          <a:p>
            <a:r>
              <a:rPr lang="en-US" dirty="0"/>
              <a:t>Does pessimism have implications for investors?</a:t>
            </a:r>
          </a:p>
        </p:txBody>
      </p:sp>
      <p:sp>
        <p:nvSpPr>
          <p:cNvPr id="149" name="Date Placeholder 148">
            <a:extLst>
              <a:ext uri="{FF2B5EF4-FFF2-40B4-BE49-F238E27FC236}">
                <a16:creationId xmlns:a16="http://schemas.microsoft.com/office/drawing/2014/main" id="{9598B89F-8751-4A36-9936-166C1658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675" y="2292194"/>
            <a:ext cx="3886200" cy="320040"/>
          </a:xfrm>
        </p:spPr>
        <p:txBody>
          <a:bodyPr/>
          <a:lstStyle/>
          <a:p>
            <a:r>
              <a:rPr lang="en-US" dirty="0"/>
              <a:t>Market Growth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670970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Can pessimism explain part of market volatility?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647322"/>
            <a:ext cx="3886200" cy="320040"/>
          </a:xfrm>
        </p:spPr>
        <p:txBody>
          <a:bodyPr/>
          <a:lstStyle/>
          <a:p>
            <a:r>
              <a:rPr lang="en-US" dirty="0"/>
              <a:t>Upcoming Recession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974601"/>
            <a:ext cx="3886200" cy="914400"/>
          </a:xfrm>
        </p:spPr>
        <p:txBody>
          <a:bodyPr>
            <a:normAutofit/>
          </a:bodyPr>
          <a:lstStyle/>
          <a:p>
            <a:r>
              <a:rPr lang="en-US" dirty="0"/>
              <a:t>If we see a rapid rise in pessimism, should we expect a recession?</a:t>
            </a:r>
          </a:p>
        </p:txBody>
      </p:sp>
      <p:sp>
        <p:nvSpPr>
          <p:cNvPr id="150" name="Footer Placeholder 149">
            <a:extLst>
              <a:ext uri="{FF2B5EF4-FFF2-40B4-BE49-F238E27FC236}">
                <a16:creationId xmlns:a16="http://schemas.microsoft.com/office/drawing/2014/main" id="{BF3830E9-8071-46F4-9061-47A9D527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52" name="Text Placeholder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34040" y="-68580"/>
            <a:ext cx="1737360" cy="6858000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ZA" dirty="0"/>
              <a:t>Goal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21608"/>
            <a:ext cx="3367089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lyric sentiment to predict GDP growth per capita (in the USA)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PRODUCT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8800" y="1173329"/>
            <a:ext cx="2743200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New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522412"/>
            <a:ext cx="2743200" cy="914400"/>
          </a:xfrm>
        </p:spPr>
        <p:txBody>
          <a:bodyPr/>
          <a:lstStyle/>
          <a:p>
            <a:r>
              <a:rPr lang="en-ZA" dirty="0"/>
              <a:t>Billboard 100 (1958-2022)</a:t>
            </a: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2743993"/>
            <a:ext cx="2743200" cy="365760"/>
          </a:xfrm>
        </p:spPr>
        <p:txBody>
          <a:bodyPr/>
          <a:lstStyle/>
          <a:p>
            <a:r>
              <a:rPr lang="en-ZA" dirty="0"/>
              <a:t>New Techniques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074026"/>
            <a:ext cx="2743200" cy="914400"/>
          </a:xfrm>
        </p:spPr>
        <p:txBody>
          <a:bodyPr/>
          <a:lstStyle/>
          <a:p>
            <a:r>
              <a:rPr lang="en-ZA" dirty="0" err="1"/>
              <a:t>TextBlob</a:t>
            </a:r>
            <a:r>
              <a:rPr lang="en-ZA" dirty="0"/>
              <a:t> sentiment analysis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7" y="1182807"/>
            <a:ext cx="2905887" cy="365760"/>
          </a:xfrm>
        </p:spPr>
        <p:txBody>
          <a:bodyPr/>
          <a:lstStyle/>
          <a:p>
            <a:r>
              <a:rPr lang="en-ZA" dirty="0"/>
              <a:t>Time Series Modelling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8" y="1531890"/>
            <a:ext cx="2743200" cy="914400"/>
          </a:xfrm>
        </p:spPr>
        <p:txBody>
          <a:bodyPr/>
          <a:lstStyle/>
          <a:p>
            <a:r>
              <a:rPr lang="en-ZA" dirty="0"/>
              <a:t>Exploring how GDP relates to 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8" y="2753471"/>
            <a:ext cx="2743200" cy="365760"/>
          </a:xfrm>
        </p:spPr>
        <p:txBody>
          <a:bodyPr/>
          <a:lstStyle/>
          <a:p>
            <a:r>
              <a:rPr lang="en-ZA" dirty="0"/>
              <a:t>Effect of COVID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8" y="3083504"/>
            <a:ext cx="2743200" cy="914400"/>
          </a:xfrm>
        </p:spPr>
        <p:txBody>
          <a:bodyPr/>
          <a:lstStyle/>
          <a:p>
            <a:r>
              <a:rPr lang="en-ZA" dirty="0"/>
              <a:t>Designed with the help and input of investment experts in the field </a:t>
            </a:r>
            <a:endParaRPr lang="en-US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a man in a meeting&#10;">
            <a:extLst>
              <a:ext uri="{FF2B5EF4-FFF2-40B4-BE49-F238E27FC236}">
                <a16:creationId xmlns:a16="http://schemas.microsoft.com/office/drawing/2014/main" id="{31EB3F7E-46D2-4030-923F-5B334198CA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2000292"/>
            <a:ext cx="3162299" cy="34099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lyric sentiment to predict GDP growth per capita (in the USA)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B200F8C2-B2D6-4CB4-90DF-3754B687A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D83DE42-6E97-4DE6-8CAE-71A0C95E8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00243C5-63A8-41FD-AC5F-B82F3BE27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B5BCD2D-8C5B-4AA6-9D92-91CEEB731D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26E79-BB71-489A-B65B-6FB9A7942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7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Music titles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Billboard Hot 100:</a:t>
            </a:r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repository with .csv</a:t>
            </a:r>
          </a:p>
          <a:p>
            <a:r>
              <a:rPr lang="en-US" dirty="0"/>
              <a:t>Weekly Data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Music lyrics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Genius API</a:t>
            </a:r>
          </a:p>
          <a:p>
            <a:endParaRPr lang="en-US" dirty="0"/>
          </a:p>
          <a:p>
            <a:r>
              <a:rPr lang="en-US" dirty="0"/>
              <a:t>Remainder scraped from songlyrics.com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 err="1"/>
              <a:t>Gdp</a:t>
            </a:r>
            <a:r>
              <a:rPr lang="en-US" dirty="0"/>
              <a:t> per capita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6606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GDP data collected from the US Bureau of Economic Analysis (BEA)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AFF07-8C5A-F2ED-7AE6-4B7979EFEFE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close up image of coins">
            <a:extLst>
              <a:ext uri="{FF2B5EF4-FFF2-40B4-BE49-F238E27FC236}">
                <a16:creationId xmlns:a16="http://schemas.microsoft.com/office/drawing/2014/main" id="{B91E178C-484E-43C6-93B4-4DF1D16460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BUSINESS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444752" y="2487165"/>
            <a:ext cx="2926080" cy="2714379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374136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based our research on market trends and stock market historical  performance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636008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374136"/>
            <a:ext cx="246888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/>
              <a:t>We believe people need new investment tools to help businesses grow their funds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90688" y="2487165"/>
            <a:ext cx="2926080" cy="2715768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374136"/>
            <a:ext cx="246888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Minimalist design and easy    to use 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AAA39EA-03A4-4F7C-AD28-57646912356E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27597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DB081-B60F-4DC1-A168-C1FA616A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43</TotalTime>
  <Words>777</Words>
  <Application>Microsoft Office PowerPoint</Application>
  <PresentationFormat>Widescreen</PresentationFormat>
  <Paragraphs>276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Selawik Semibold</vt:lpstr>
      <vt:lpstr>Source Sans Pro</vt:lpstr>
      <vt:lpstr>Source Sans Pro ExtraLight</vt:lpstr>
      <vt:lpstr>Office Theme</vt:lpstr>
      <vt:lpstr>Can Pessimism/Optimism Presage the Market?</vt:lpstr>
      <vt:lpstr>Previous Research</vt:lpstr>
      <vt:lpstr>PROBLEM</vt:lpstr>
      <vt:lpstr>Goal</vt:lpstr>
      <vt:lpstr>PRODUCT OVERVIEW</vt:lpstr>
      <vt:lpstr>PROJECT GOAL</vt:lpstr>
      <vt:lpstr>DATA SOURCES</vt:lpstr>
      <vt:lpstr>BUSINESS MODEL</vt:lpstr>
      <vt:lpstr>VISUALIZATIONS</vt:lpstr>
      <vt:lpstr>MARKET OVERVIEW</vt:lpstr>
      <vt:lpstr>TECHNICAL PRESENTATION</vt:lpstr>
      <vt:lpstr>MARKET COMPARISON</vt:lpstr>
      <vt:lpstr>OUR COMPETITION</vt:lpstr>
      <vt:lpstr>OUR COMPETITION </vt:lpstr>
      <vt:lpstr>TRACTION</vt:lpstr>
      <vt:lpstr>TWO-YEAR ACTION PLAN</vt:lpstr>
      <vt:lpstr>MEET THE TEAM</vt:lpstr>
      <vt:lpstr>MEET THE FULL TEAM</vt:lpstr>
      <vt:lpstr>FUNDING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Pessimism/Optimism Presage the Market?</dc:title>
  <dc:creator>Jeff Jefferson</dc:creator>
  <cp:lastModifiedBy>Jeff Jefferson</cp:lastModifiedBy>
  <cp:revision>1</cp:revision>
  <dcterms:created xsi:type="dcterms:W3CDTF">2022-11-12T22:06:57Z</dcterms:created>
  <dcterms:modified xsi:type="dcterms:W3CDTF">2022-11-12T22:50:12Z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